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8" r:id="rId4"/>
    <p:sldId id="279" r:id="rId5"/>
    <p:sldId id="281" r:id="rId6"/>
    <p:sldId id="282" r:id="rId7"/>
    <p:sldId id="285" r:id="rId8"/>
    <p:sldId id="283" r:id="rId9"/>
    <p:sldId id="284" r:id="rId10"/>
    <p:sldId id="286" r:id="rId11"/>
    <p:sldId id="287" r:id="rId12"/>
    <p:sldId id="288" r:id="rId13"/>
    <p:sldId id="289" r:id="rId14"/>
    <p:sldId id="273" r:id="rId15"/>
    <p:sldId id="274" r:id="rId16"/>
    <p:sldId id="272" r:id="rId17"/>
    <p:sldId id="275" r:id="rId18"/>
    <p:sldId id="276" r:id="rId19"/>
    <p:sldId id="265" r:id="rId20"/>
    <p:sldId id="268" r:id="rId21"/>
    <p:sldId id="269" r:id="rId22"/>
    <p:sldId id="271" r:id="rId23"/>
    <p:sldId id="258" r:id="rId24"/>
    <p:sldId id="259" r:id="rId25"/>
    <p:sldId id="260" r:id="rId26"/>
    <p:sldId id="261" r:id="rId27"/>
    <p:sldId id="262" r:id="rId28"/>
    <p:sldId id="290" r:id="rId29"/>
    <p:sldId id="291" r:id="rId30"/>
    <p:sldId id="292" r:id="rId31"/>
    <p:sldId id="29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B6C8-80CE-48A8-9E93-924C3C583663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22DF-74C5-471C-B5C2-18D9E24D0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2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B6C8-80CE-48A8-9E93-924C3C583663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22DF-74C5-471C-B5C2-18D9E24D0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3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B6C8-80CE-48A8-9E93-924C3C583663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22DF-74C5-471C-B5C2-18D9E24D0C2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1004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B6C8-80CE-48A8-9E93-924C3C583663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22DF-74C5-471C-B5C2-18D9E24D0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93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B6C8-80CE-48A8-9E93-924C3C583663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22DF-74C5-471C-B5C2-18D9E24D0C2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7855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B6C8-80CE-48A8-9E93-924C3C583663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22DF-74C5-471C-B5C2-18D9E24D0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17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B6C8-80CE-48A8-9E93-924C3C583663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22DF-74C5-471C-B5C2-18D9E24D0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15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B6C8-80CE-48A8-9E93-924C3C583663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22DF-74C5-471C-B5C2-18D9E24D0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33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B6C8-80CE-48A8-9E93-924C3C583663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22DF-74C5-471C-B5C2-18D9E24D0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1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B6C8-80CE-48A8-9E93-924C3C583663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22DF-74C5-471C-B5C2-18D9E24D0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8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B6C8-80CE-48A8-9E93-924C3C583663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22DF-74C5-471C-B5C2-18D9E24D0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9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B6C8-80CE-48A8-9E93-924C3C583663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22DF-74C5-471C-B5C2-18D9E24D0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96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B6C8-80CE-48A8-9E93-924C3C583663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22DF-74C5-471C-B5C2-18D9E24D0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4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B6C8-80CE-48A8-9E93-924C3C583663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22DF-74C5-471C-B5C2-18D9E24D0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9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B6C8-80CE-48A8-9E93-924C3C583663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22DF-74C5-471C-B5C2-18D9E24D0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16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B6C8-80CE-48A8-9E93-924C3C583663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22DF-74C5-471C-B5C2-18D9E24D0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43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BB6C8-80CE-48A8-9E93-924C3C583663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A1522DF-74C5-471C-B5C2-18D9E24D0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6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069" y="1724298"/>
            <a:ext cx="8595360" cy="1184366"/>
          </a:xfrm>
        </p:spPr>
        <p:txBody>
          <a:bodyPr/>
          <a:lstStyle/>
          <a:p>
            <a:pPr algn="l"/>
            <a:r>
              <a:rPr lang="en-US" sz="6000" b="1" dirty="0" smtClean="0"/>
              <a:t>Diabetes &amp; Covid19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b="1" dirty="0" err="1">
                <a:solidFill>
                  <a:schemeClr val="tx1"/>
                </a:solidFill>
              </a:rPr>
              <a:t>Reihaneh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Mohsenipour</a:t>
            </a:r>
            <a:endParaRPr lang="en-US" b="1" dirty="0">
              <a:solidFill>
                <a:schemeClr val="tx1"/>
              </a:solidFill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Pediatric Endocrinologist</a:t>
            </a:r>
            <a:endParaRPr lang="fa-IR" b="1" dirty="0">
              <a:solidFill>
                <a:schemeClr val="tx1"/>
              </a:solidFill>
            </a:endParaRPr>
          </a:p>
          <a:p>
            <a:pPr algn="l"/>
            <a:r>
              <a:rPr lang="en-US" b="1" dirty="0" err="1">
                <a:solidFill>
                  <a:schemeClr val="tx1"/>
                </a:solidFill>
              </a:rPr>
              <a:t>Children</a:t>
            </a:r>
            <a:r>
              <a:rPr lang="en-US" b="1" baseline="30000" dirty="0" err="1">
                <a:solidFill>
                  <a:schemeClr val="tx1"/>
                </a:solidFill>
              </a:rPr>
              <a:t>,</a:t>
            </a:r>
            <a:r>
              <a:rPr lang="en-US" b="1" dirty="0" err="1">
                <a:solidFill>
                  <a:schemeClr val="tx1"/>
                </a:solidFill>
              </a:rPr>
              <a:t>s</a:t>
            </a:r>
            <a:r>
              <a:rPr lang="en-US" b="1" dirty="0">
                <a:solidFill>
                  <a:schemeClr val="tx1"/>
                </a:solidFill>
              </a:rPr>
              <a:t> Medical Center , Tehran University of Medical Sciences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lvl="3"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618" y="582129"/>
            <a:ext cx="1266706" cy="1255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774" y="618980"/>
            <a:ext cx="1252145" cy="11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5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640624"/>
              </p:ext>
            </p:extLst>
          </p:nvPr>
        </p:nvGraphicFramePr>
        <p:xfrm>
          <a:off x="130632" y="719666"/>
          <a:ext cx="1002936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374">
                  <a:extLst>
                    <a:ext uri="{9D8B030D-6E8A-4147-A177-3AD203B41FA5}">
                      <a16:colId xmlns:a16="http://schemas.microsoft.com/office/drawing/2014/main" val="2944221996"/>
                    </a:ext>
                  </a:extLst>
                </a:gridCol>
                <a:gridCol w="1114374">
                  <a:extLst>
                    <a:ext uri="{9D8B030D-6E8A-4147-A177-3AD203B41FA5}">
                      <a16:colId xmlns:a16="http://schemas.microsoft.com/office/drawing/2014/main" val="941639884"/>
                    </a:ext>
                  </a:extLst>
                </a:gridCol>
                <a:gridCol w="1114374">
                  <a:extLst>
                    <a:ext uri="{9D8B030D-6E8A-4147-A177-3AD203B41FA5}">
                      <a16:colId xmlns:a16="http://schemas.microsoft.com/office/drawing/2014/main" val="251827387"/>
                    </a:ext>
                  </a:extLst>
                </a:gridCol>
                <a:gridCol w="1114374">
                  <a:extLst>
                    <a:ext uri="{9D8B030D-6E8A-4147-A177-3AD203B41FA5}">
                      <a16:colId xmlns:a16="http://schemas.microsoft.com/office/drawing/2014/main" val="3517052095"/>
                    </a:ext>
                  </a:extLst>
                </a:gridCol>
                <a:gridCol w="1114374">
                  <a:extLst>
                    <a:ext uri="{9D8B030D-6E8A-4147-A177-3AD203B41FA5}">
                      <a16:colId xmlns:a16="http://schemas.microsoft.com/office/drawing/2014/main" val="474445774"/>
                    </a:ext>
                  </a:extLst>
                </a:gridCol>
                <a:gridCol w="1114374">
                  <a:extLst>
                    <a:ext uri="{9D8B030D-6E8A-4147-A177-3AD203B41FA5}">
                      <a16:colId xmlns:a16="http://schemas.microsoft.com/office/drawing/2014/main" val="2259676477"/>
                    </a:ext>
                  </a:extLst>
                </a:gridCol>
                <a:gridCol w="1114374">
                  <a:extLst>
                    <a:ext uri="{9D8B030D-6E8A-4147-A177-3AD203B41FA5}">
                      <a16:colId xmlns:a16="http://schemas.microsoft.com/office/drawing/2014/main" val="141221656"/>
                    </a:ext>
                  </a:extLst>
                </a:gridCol>
                <a:gridCol w="1114374">
                  <a:extLst>
                    <a:ext uri="{9D8B030D-6E8A-4147-A177-3AD203B41FA5}">
                      <a16:colId xmlns:a16="http://schemas.microsoft.com/office/drawing/2014/main" val="127203490"/>
                    </a:ext>
                  </a:extLst>
                </a:gridCol>
                <a:gridCol w="1114374">
                  <a:extLst>
                    <a:ext uri="{9D8B030D-6E8A-4147-A177-3AD203B41FA5}">
                      <a16:colId xmlns:a16="http://schemas.microsoft.com/office/drawing/2014/main" val="1790564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127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214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461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343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701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02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730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460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22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7446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62743"/>
            <a:ext cx="8596668" cy="4778619"/>
          </a:xfrm>
        </p:spPr>
        <p:txBody>
          <a:bodyPr/>
          <a:lstStyle/>
          <a:p>
            <a:r>
              <a:rPr lang="en-US" dirty="0" smtClean="0"/>
              <a:t>At first because of weak peripheral pulse , neurologic finding , poor respiratory situation , She intubated  and received mannitol and bicarbonate</a:t>
            </a:r>
          </a:p>
          <a:p>
            <a:endParaRPr lang="en-US" dirty="0"/>
          </a:p>
          <a:p>
            <a:r>
              <a:rPr lang="en-US" dirty="0" smtClean="0"/>
              <a:t>In her admission time , she received bicarbonate again ( tachycardia, PH&lt;7.1) </a:t>
            </a:r>
          </a:p>
          <a:p>
            <a:r>
              <a:rPr lang="en-US" dirty="0" smtClean="0"/>
              <a:t>Low BP      </a:t>
            </a:r>
            <a:r>
              <a:rPr lang="en-US" dirty="0" err="1" smtClean="0"/>
              <a:t>Epinephrin</a:t>
            </a:r>
            <a:r>
              <a:rPr lang="en-US" dirty="0" smtClean="0"/>
              <a:t> &amp; </a:t>
            </a:r>
            <a:r>
              <a:rPr lang="en-US" dirty="0" err="1" smtClean="0"/>
              <a:t>Dopamin</a:t>
            </a:r>
            <a:r>
              <a:rPr lang="en-US" dirty="0" smtClean="0"/>
              <a:t> drip</a:t>
            </a:r>
          </a:p>
          <a:p>
            <a:r>
              <a:rPr lang="en-US" dirty="0" smtClean="0"/>
              <a:t>BAL   :  candida</a:t>
            </a:r>
          </a:p>
          <a:p>
            <a:r>
              <a:rPr lang="en-US" dirty="0" smtClean="0"/>
              <a:t>Evaluating  immunodeficiency  was NL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15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9158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19199"/>
            <a:ext cx="8596668" cy="4822163"/>
          </a:xfrm>
        </p:spPr>
        <p:txBody>
          <a:bodyPr/>
          <a:lstStyle/>
          <a:p>
            <a:r>
              <a:rPr lang="en-US" dirty="0"/>
              <a:t>D dimer      </a:t>
            </a:r>
            <a:r>
              <a:rPr lang="en-US" dirty="0" smtClean="0"/>
              <a:t>  Fibrinogen          Ferritin</a:t>
            </a:r>
          </a:p>
          <a:p>
            <a:endParaRPr lang="en-US" dirty="0"/>
          </a:p>
          <a:p>
            <a:r>
              <a:rPr lang="en-US" dirty="0" smtClean="0"/>
              <a:t>MISC                   IVIG , CORTICOSTEROID pulse</a:t>
            </a:r>
            <a:endParaRPr lang="en-US" dirty="0"/>
          </a:p>
          <a:p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1950722" y="1088571"/>
            <a:ext cx="278674" cy="6792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3592288" y="1088571"/>
            <a:ext cx="278674" cy="6792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5094517" y="1088571"/>
            <a:ext cx="278674" cy="6792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846219" y="194353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7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573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4001"/>
            <a:ext cx="8596668" cy="4517362"/>
          </a:xfrm>
        </p:spPr>
        <p:txBody>
          <a:bodyPr/>
          <a:lstStyle/>
          <a:p>
            <a:r>
              <a:rPr lang="en-US" dirty="0" smtClean="0"/>
              <a:t>A 13 months old boy admitted to hospital by acidosis , high BS , urine ketone </a:t>
            </a:r>
          </a:p>
          <a:p>
            <a:r>
              <a:rPr lang="en-US" dirty="0"/>
              <a:t> </a:t>
            </a:r>
            <a:r>
              <a:rPr lang="en-US" dirty="0" smtClean="0"/>
              <a:t> HBA1C : 5.6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89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02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15589"/>
            <a:ext cx="8596668" cy="43257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There was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no increase in incidence of DM1 in children during the pandemic; however, there was a significant increase in rates of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DKA</a:t>
            </a: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/>
              <a:t>There </a:t>
            </a:r>
            <a:r>
              <a:rPr lang="en-US" dirty="0"/>
              <a:t>was a significant increase in DKA and severe DKA in children presenting with new onset DM1 during the COVID-19 pandemic period. This </a:t>
            </a:r>
            <a:r>
              <a:rPr lang="en-US" dirty="0" smtClean="0"/>
              <a:t>emphasizes </a:t>
            </a:r>
            <a:r>
              <a:rPr lang="en-US" dirty="0"/>
              <a:t>the need for </a:t>
            </a:r>
            <a:r>
              <a:rPr lang="en-US" dirty="0">
                <a:solidFill>
                  <a:srgbClr val="FF0000"/>
                </a:solidFill>
              </a:rPr>
              <a:t>educating health care professionals and families to be aware of the symptoms of hyperglycemia and the importance of early diagnosis and treatment even during public health measures for </a:t>
            </a:r>
            <a:r>
              <a:rPr lang="en-US" dirty="0" smtClean="0">
                <a:solidFill>
                  <a:srgbClr val="FF0000"/>
                </a:solidFill>
              </a:rPr>
              <a:t>COVID-19.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Some studies  found a statistically significant increase in diabetic ketoacidosis and severe ketoacidosis in children and adolescents presenting with new-onset T1DM. A probable explanation is that this finding reflects patients trying to delay hospital admission because of their fear of acquiring SARS-CoV-2 infection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4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contrast to adults, diabetes does not appear to predispose children with T1D to COVID-19 </a:t>
            </a:r>
            <a:r>
              <a:rPr lang="en-US" dirty="0" smtClean="0"/>
              <a:t>infection</a:t>
            </a:r>
          </a:p>
          <a:p>
            <a:endParaRPr lang="en-US" dirty="0"/>
          </a:p>
          <a:p>
            <a:r>
              <a:rPr lang="en-US" dirty="0"/>
              <a:t>as with all infections, COVID-19 may lead to glycemic dysregulation</a:t>
            </a:r>
          </a:p>
        </p:txBody>
      </p:sp>
    </p:spTree>
    <p:extLst>
      <p:ext uri="{BB962C8B-B14F-4D97-AF65-F5344CB8AC3E}">
        <p14:creationId xmlns:p14="http://schemas.microsoft.com/office/powerpoint/2010/main" val="150384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152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COVID-19 and Pre-existing Diabetes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67543"/>
            <a:ext cx="8596668" cy="4473819"/>
          </a:xfrm>
        </p:spPr>
        <p:txBody>
          <a:bodyPr>
            <a:normAutofit/>
          </a:bodyPr>
          <a:lstStyle/>
          <a:p>
            <a:r>
              <a:rPr lang="en-US" dirty="0"/>
              <a:t> Although  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pre-existing diabetes did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not increase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risk of occurrence of COVID-19</a:t>
            </a:r>
            <a:r>
              <a:rPr lang="en-US" dirty="0"/>
              <a:t>  but in </a:t>
            </a:r>
            <a:r>
              <a:rPr lang="en-US" dirty="0" smtClean="0"/>
              <a:t>some areas </a:t>
            </a:r>
            <a:r>
              <a:rPr lang="en-US" dirty="0"/>
              <a:t>the rate of DKA is </a:t>
            </a:r>
            <a:r>
              <a:rPr lang="en-US" dirty="0" smtClean="0"/>
              <a:t>increased.</a:t>
            </a:r>
            <a:endParaRPr lang="en-US" dirty="0"/>
          </a:p>
          <a:p>
            <a:r>
              <a:rPr lang="en-US" dirty="0"/>
              <a:t>  There  was a significant </a:t>
            </a:r>
            <a:r>
              <a:rPr lang="en-US" b="1" dirty="0">
                <a:solidFill>
                  <a:schemeClr val="accent2"/>
                </a:solidFill>
              </a:rPr>
              <a:t>increase in :</a:t>
            </a:r>
          </a:p>
          <a:p>
            <a:endParaRPr lang="en-US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 dirty="0"/>
              <a:t>                      </a:t>
            </a:r>
            <a:r>
              <a:rPr lang="en-US" dirty="0"/>
              <a:t>severity and complication </a:t>
            </a:r>
            <a:r>
              <a:rPr lang="en-US" dirty="0" smtClean="0"/>
              <a:t>of COVID-19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   risk of hospitalization </a:t>
            </a:r>
          </a:p>
          <a:p>
            <a:pPr marL="0" indent="0">
              <a:buNone/>
            </a:pPr>
            <a:r>
              <a:rPr lang="en-US" dirty="0"/>
              <a:t>                       requirement for emergency  care  </a:t>
            </a:r>
          </a:p>
          <a:p>
            <a:pPr marL="0" indent="0">
              <a:buNone/>
            </a:pPr>
            <a:r>
              <a:rPr lang="en-US" dirty="0"/>
              <a:t>                      exaggerated inflammatory response  </a:t>
            </a:r>
          </a:p>
          <a:p>
            <a:pPr marL="0" indent="0">
              <a:buNone/>
            </a:pPr>
            <a:r>
              <a:rPr lang="en-US" dirty="0"/>
              <a:t>                       require mechanical ventilation and ICU support</a:t>
            </a:r>
          </a:p>
          <a:p>
            <a:pPr marL="0" indent="0">
              <a:buNone/>
            </a:pPr>
            <a:r>
              <a:rPr lang="en-US" dirty="0"/>
              <a:t>                      markedly higher risk of mortality </a:t>
            </a:r>
          </a:p>
          <a:p>
            <a:pPr marL="0" indent="0">
              <a:buNone/>
            </a:pPr>
            <a:r>
              <a:rPr lang="en-US" dirty="0"/>
              <a:t>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1977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4103"/>
          </a:xfrm>
        </p:spPr>
        <p:txBody>
          <a:bodyPr/>
          <a:lstStyle/>
          <a:p>
            <a:r>
              <a:rPr lang="en-US" dirty="0" smtClean="0"/>
              <a:t>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02081"/>
            <a:ext cx="8596668" cy="4639282"/>
          </a:xfrm>
        </p:spPr>
        <p:txBody>
          <a:bodyPr/>
          <a:lstStyle/>
          <a:p>
            <a:r>
              <a:rPr lang="en-US" dirty="0"/>
              <a:t>. Angiotensin-converting enzyme 2 (ACE2), which is part of the renin–angiotensin–aldosterone system (RAAS), is the main entry receptor for SARS-CoV-2</a:t>
            </a:r>
          </a:p>
        </p:txBody>
      </p:sp>
    </p:spTree>
    <p:extLst>
      <p:ext uri="{BB962C8B-B14F-4D97-AF65-F5344CB8AC3E}">
        <p14:creationId xmlns:p14="http://schemas.microsoft.com/office/powerpoint/2010/main" val="421382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58" y="657088"/>
            <a:ext cx="780097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2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angiotensin converting enzyme 2 (ACE2) receptor is the binding site for SARS-CoV-1 and </a:t>
            </a:r>
            <a:r>
              <a:rPr lang="en-US" dirty="0" smtClean="0"/>
              <a:t> </a:t>
            </a:r>
            <a:r>
              <a:rPr lang="en-US" dirty="0"/>
              <a:t>and is strongly expressed in pancreatic endocrine cells </a:t>
            </a:r>
            <a:r>
              <a:rPr lang="en-US" dirty="0" smtClean="0"/>
              <a:t> </a:t>
            </a:r>
            <a:r>
              <a:rPr lang="en-US" dirty="0"/>
              <a:t>Previous evidence suggests that SARS-CoV-1 virus may have entered </a:t>
            </a:r>
            <a:r>
              <a:rPr lang="en-US" dirty="0" smtClean="0"/>
              <a:t>pancreatic </a:t>
            </a:r>
            <a:r>
              <a:rPr lang="en-US" dirty="0"/>
              <a:t>islet cells via the ACE2 receptor leading to b-cell damage and new-onset, mainly transient diabetes </a:t>
            </a:r>
          </a:p>
        </p:txBody>
      </p:sp>
    </p:spTree>
    <p:extLst>
      <p:ext uri="{BB962C8B-B14F-4D97-AF65-F5344CB8AC3E}">
        <p14:creationId xmlns:p14="http://schemas.microsoft.com/office/powerpoint/2010/main" val="23352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280160"/>
            <a:ext cx="8596668" cy="268224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Case presentation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86290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73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Angiotensin II </a:t>
            </a:r>
            <a:r>
              <a:rPr lang="en-US" dirty="0" err="1"/>
              <a:t>signalling</a:t>
            </a:r>
            <a:r>
              <a:rPr lang="en-US" dirty="0"/>
              <a:t> occurs via </a:t>
            </a:r>
            <a:r>
              <a:rPr lang="en-US" dirty="0" err="1"/>
              <a:t>AngII</a:t>
            </a:r>
            <a:r>
              <a:rPr lang="en-US" dirty="0"/>
              <a:t> receptor type 1 (AT1R) and receptor type 2 (AT2R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The activation of AT1R exerts </a:t>
            </a:r>
            <a:r>
              <a:rPr lang="en-US" dirty="0" err="1" smtClean="0">
                <a:solidFill>
                  <a:schemeClr val="accent2"/>
                </a:solidFill>
              </a:rPr>
              <a:t>proinflammatory</a:t>
            </a:r>
            <a:r>
              <a:rPr lang="en-US" dirty="0" smtClean="0"/>
              <a:t> , </a:t>
            </a:r>
            <a:r>
              <a:rPr lang="en-US" dirty="0" smtClean="0">
                <a:solidFill>
                  <a:schemeClr val="accent2"/>
                </a:solidFill>
              </a:rPr>
              <a:t>proliferative</a:t>
            </a:r>
            <a:r>
              <a:rPr lang="en-US" dirty="0"/>
              <a:t>, </a:t>
            </a:r>
            <a:r>
              <a:rPr lang="en-US" dirty="0" err="1">
                <a:solidFill>
                  <a:schemeClr val="accent2"/>
                </a:solidFill>
              </a:rPr>
              <a:t>profibrotic</a:t>
            </a:r>
            <a:r>
              <a:rPr lang="en-US" dirty="0"/>
              <a:t> and </a:t>
            </a:r>
            <a:r>
              <a:rPr lang="en-US" dirty="0" err="1">
                <a:solidFill>
                  <a:schemeClr val="accent2"/>
                </a:solidFill>
              </a:rPr>
              <a:t>vasoconstrictive</a:t>
            </a:r>
            <a:r>
              <a:rPr lang="en-US" dirty="0"/>
              <a:t> effects via the activation of NF-k, NADH/NADPH oxidase and toll-like receptor </a:t>
            </a:r>
            <a:r>
              <a:rPr lang="en-US" dirty="0" smtClean="0"/>
              <a:t>4</a:t>
            </a:r>
          </a:p>
          <a:p>
            <a:endParaRPr lang="en-US" dirty="0"/>
          </a:p>
          <a:p>
            <a:r>
              <a:rPr lang="en-US" dirty="0"/>
              <a:t>Connecting between virus and ACE2R causes downregulation and therefore increasing in AG2 that causes inflammatory responses through IL 1 , IL 6 , IL 10 , IFN gamma secretion              increasing  inflammatory responses and </a:t>
            </a:r>
            <a:r>
              <a:rPr lang="en-US" dirty="0" err="1"/>
              <a:t>hypercoagulation</a:t>
            </a:r>
            <a:r>
              <a:rPr lang="en-US" dirty="0"/>
              <a:t>               endothelial damage                hypoxia</a:t>
            </a:r>
          </a:p>
          <a:p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439886" y="5233851"/>
            <a:ext cx="896983" cy="209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904309" y="5533103"/>
            <a:ext cx="896983" cy="209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028267" y="5529135"/>
            <a:ext cx="896983" cy="209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9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Viral binding to ACE2 receptors downregulate their </a:t>
            </a:r>
            <a:r>
              <a:rPr lang="en-US" dirty="0" smtClean="0"/>
              <a:t>expression </a:t>
            </a:r>
            <a:r>
              <a:rPr lang="en-US" dirty="0"/>
              <a:t>on the alveolar epithelial cells and results in elevated </a:t>
            </a:r>
            <a:r>
              <a:rPr lang="en-US" dirty="0" err="1"/>
              <a:t>Ang</a:t>
            </a:r>
            <a:r>
              <a:rPr lang="en-US" dirty="0"/>
              <a:t> II expression </a:t>
            </a:r>
          </a:p>
        </p:txBody>
      </p:sp>
    </p:spTree>
    <p:extLst>
      <p:ext uri="{BB962C8B-B14F-4D97-AF65-F5344CB8AC3E}">
        <p14:creationId xmlns:p14="http://schemas.microsoft.com/office/powerpoint/2010/main" val="314564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361950"/>
            <a:ext cx="8314236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4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539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adults , Patients </a:t>
            </a:r>
            <a:r>
              <a:rPr lang="en-US" dirty="0"/>
              <a:t>at high risk of severe COVID-19 or death have several characteristics, including advanced age and male sex, and have underlying health issues, such as cardiovascular disease (CVD), obesity and/or type 1 diabetes mellitus (T1DM) or type 2 diabetes mellitus (T2DM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In human monocytes, elevated glucose levels directly increase SARS-CoV-2 replication, and glycolysis sustains SARS-CoV-2 replication via the production of </a:t>
            </a:r>
            <a:r>
              <a:rPr lang="en-US" dirty="0" err="1"/>
              <a:t>mitochondrial</a:t>
            </a:r>
            <a:r>
              <a:rPr lang="en-US" dirty="0"/>
              <a:t> reactive oxygen species and activation of hypoxia-inducible factor 1</a:t>
            </a:r>
            <a:r>
              <a:rPr lang="el-GR" dirty="0"/>
              <a:t>α20. </a:t>
            </a:r>
            <a:r>
              <a:rPr lang="en-US" dirty="0"/>
              <a:t>Therefore, </a:t>
            </a:r>
            <a:r>
              <a:rPr lang="en-US" dirty="0" err="1"/>
              <a:t>hyperglycaemia</a:t>
            </a:r>
            <a:r>
              <a:rPr lang="en-US" dirty="0"/>
              <a:t> might support viral proliferation</a:t>
            </a:r>
          </a:p>
        </p:txBody>
      </p:sp>
    </p:spTree>
    <p:extLst>
      <p:ext uri="{BB962C8B-B14F-4D97-AF65-F5344CB8AC3E}">
        <p14:creationId xmlns:p14="http://schemas.microsoft.com/office/powerpoint/2010/main" val="216667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 between severe COVID-19 and diabetes </a:t>
            </a:r>
            <a:r>
              <a:rPr lang="en-US" dirty="0" smtClean="0"/>
              <a:t>mellitus is observed.</a:t>
            </a:r>
          </a:p>
          <a:p>
            <a:r>
              <a:rPr lang="en-US" dirty="0" smtClean="0"/>
              <a:t> </a:t>
            </a:r>
            <a:r>
              <a:rPr lang="en-US" dirty="0"/>
              <a:t>Several mechanisms are thought to be responsible for an accentuated clinical severity of COVID-19 in </a:t>
            </a:r>
            <a:r>
              <a:rPr lang="en-US" dirty="0" smtClean="0"/>
              <a:t>people </a:t>
            </a:r>
            <a:r>
              <a:rPr lang="en-US" dirty="0"/>
              <a:t>with diabetes mellitus 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 err="1" smtClean="0"/>
              <a:t>Glucotoxicity</a:t>
            </a:r>
            <a:r>
              <a:rPr lang="en-US" dirty="0"/>
              <a:t>, endothelial damage by inflammation, </a:t>
            </a:r>
            <a:r>
              <a:rPr lang="en-US" dirty="0" smtClean="0"/>
              <a:t>oxidative </a:t>
            </a:r>
            <a:r>
              <a:rPr lang="en-US" dirty="0"/>
              <a:t>stress and cytokine production contribute to an increased risk of thromboembolic complications and of damage to vital organs in patients with diabetes mellitus. In addition, </a:t>
            </a:r>
            <a:r>
              <a:rPr lang="en-US" dirty="0">
                <a:solidFill>
                  <a:srgbClr val="FF0000"/>
                </a:solidFill>
              </a:rPr>
              <a:t>drugs</a:t>
            </a:r>
            <a:r>
              <a:rPr lang="en-US" dirty="0"/>
              <a:t> often used in the clinical care of patients with COVID-19, such as systemic </a:t>
            </a:r>
            <a:r>
              <a:rPr lang="en-US" dirty="0" smtClean="0"/>
              <a:t>corticosteroids </a:t>
            </a:r>
            <a:r>
              <a:rPr lang="en-US" dirty="0"/>
              <a:t>or antiviral agents, might contribute to worsening </a:t>
            </a:r>
            <a:r>
              <a:rPr lang="en-US" dirty="0" smtClean="0"/>
              <a:t>hyperglycemia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28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7977"/>
          </a:xfrm>
        </p:spPr>
        <p:txBody>
          <a:bodyPr/>
          <a:lstStyle/>
          <a:p>
            <a:r>
              <a:rPr lang="en-US" dirty="0" smtClean="0"/>
              <a:t>Drugs: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97577"/>
            <a:ext cx="8596668" cy="4743785"/>
          </a:xfrm>
        </p:spPr>
        <p:txBody>
          <a:bodyPr/>
          <a:lstStyle/>
          <a:p>
            <a:r>
              <a:rPr lang="en-US" dirty="0" smtClean="0"/>
              <a:t>Chloroquine         </a:t>
            </a:r>
            <a:r>
              <a:rPr lang="en-US" dirty="0"/>
              <a:t>↑ Insulin </a:t>
            </a:r>
            <a:r>
              <a:rPr lang="en-US" dirty="0" smtClean="0"/>
              <a:t>sensitivity ,  ↑ hepatic </a:t>
            </a:r>
            <a:r>
              <a:rPr lang="en-US" dirty="0"/>
              <a:t>insulin sensitivity , </a:t>
            </a:r>
            <a:r>
              <a:rPr lang="el-GR" dirty="0"/>
              <a:t>↑ β-</a:t>
            </a:r>
            <a:r>
              <a:rPr lang="en-US" dirty="0"/>
              <a:t>Cell </a:t>
            </a:r>
            <a:r>
              <a:rPr lang="en-US" dirty="0" smtClean="0"/>
              <a:t>function</a:t>
            </a:r>
          </a:p>
          <a:p>
            <a:r>
              <a:rPr lang="en-US" dirty="0" smtClean="0"/>
              <a:t>Protease inhibitor(</a:t>
            </a:r>
            <a:r>
              <a:rPr lang="en-US" dirty="0" err="1" smtClean="0"/>
              <a:t>kaletra</a:t>
            </a:r>
            <a:r>
              <a:rPr lang="en-US" dirty="0" smtClean="0"/>
              <a:t>)         </a:t>
            </a:r>
            <a:r>
              <a:rPr lang="en-US" dirty="0"/>
              <a:t>↑ </a:t>
            </a:r>
            <a:r>
              <a:rPr lang="en-US" dirty="0" smtClean="0"/>
              <a:t>FPG , </a:t>
            </a:r>
            <a:r>
              <a:rPr lang="en-US" dirty="0"/>
              <a:t>↑ </a:t>
            </a:r>
            <a:r>
              <a:rPr lang="en-US" dirty="0" smtClean="0"/>
              <a:t>BG </a:t>
            </a:r>
            <a:r>
              <a:rPr lang="en-US" dirty="0"/>
              <a:t>in patients with new-onset DM , </a:t>
            </a:r>
            <a:r>
              <a:rPr lang="en-US" dirty="0" smtClean="0"/>
              <a:t> </a:t>
            </a:r>
            <a:r>
              <a:rPr lang="en-US" dirty="0"/>
              <a:t>↓ insulin </a:t>
            </a:r>
            <a:r>
              <a:rPr lang="en-US" dirty="0" smtClean="0"/>
              <a:t>sensitivity , </a:t>
            </a:r>
            <a:r>
              <a:rPr lang="en-US" dirty="0"/>
              <a:t>↓ glucose </a:t>
            </a:r>
            <a:r>
              <a:rPr lang="en-US" dirty="0" smtClean="0"/>
              <a:t>clearance , </a:t>
            </a:r>
            <a:r>
              <a:rPr lang="el-GR" dirty="0"/>
              <a:t>↓ β-</a:t>
            </a:r>
            <a:r>
              <a:rPr lang="en-US" dirty="0"/>
              <a:t>Cell </a:t>
            </a:r>
            <a:r>
              <a:rPr lang="en-US" dirty="0" smtClean="0"/>
              <a:t>function</a:t>
            </a:r>
          </a:p>
          <a:p>
            <a:r>
              <a:rPr lang="en-US" dirty="0"/>
              <a:t>RNA polymerase </a:t>
            </a:r>
            <a:r>
              <a:rPr lang="en-US" dirty="0" smtClean="0"/>
              <a:t>inhibitors(</a:t>
            </a:r>
            <a:r>
              <a:rPr lang="en-US" dirty="0" err="1" smtClean="0"/>
              <a:t>favipravir</a:t>
            </a:r>
            <a:r>
              <a:rPr lang="en-US" dirty="0" smtClean="0"/>
              <a:t>)           </a:t>
            </a:r>
            <a:r>
              <a:rPr lang="en-US" dirty="0"/>
              <a:t>↓ Insulin </a:t>
            </a:r>
            <a:r>
              <a:rPr lang="en-US" dirty="0" smtClean="0"/>
              <a:t>level( animal study)</a:t>
            </a:r>
          </a:p>
          <a:p>
            <a:r>
              <a:rPr lang="en-US" dirty="0"/>
              <a:t>IL-6 receptor </a:t>
            </a:r>
            <a:r>
              <a:rPr lang="en-US" dirty="0" smtClean="0"/>
              <a:t>inhibitors(</a:t>
            </a:r>
            <a:r>
              <a:rPr lang="en-US" dirty="0" err="1" smtClean="0"/>
              <a:t>actemra</a:t>
            </a:r>
            <a:r>
              <a:rPr lang="en-US" dirty="0"/>
              <a:t>) </a:t>
            </a:r>
            <a:r>
              <a:rPr lang="en-US" dirty="0" smtClean="0"/>
              <a:t>         ↓ </a:t>
            </a:r>
            <a:r>
              <a:rPr lang="en-US" dirty="0"/>
              <a:t>Insulin </a:t>
            </a:r>
            <a:r>
              <a:rPr lang="en-US" dirty="0" smtClean="0"/>
              <a:t>level ,↓ </a:t>
            </a:r>
            <a:r>
              <a:rPr lang="en-US" dirty="0"/>
              <a:t>insulin-to-glucose </a:t>
            </a:r>
            <a:r>
              <a:rPr lang="en-US" dirty="0" smtClean="0"/>
              <a:t>ratio</a:t>
            </a:r>
          </a:p>
          <a:p>
            <a:r>
              <a:rPr lang="en-US" dirty="0"/>
              <a:t>Corticosteroids         ↑ Insulin </a:t>
            </a:r>
            <a:r>
              <a:rPr lang="en-US" dirty="0" smtClean="0"/>
              <a:t>resistance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dirty="0"/>
              <a:t>↓ Insulin production and secretion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368731" y="1419496"/>
            <a:ext cx="409303" cy="148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958045" y="2111827"/>
            <a:ext cx="409303" cy="148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628605" y="3230878"/>
            <a:ext cx="409303" cy="148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138056" y="2860764"/>
            <a:ext cx="409303" cy="148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778034" y="3870958"/>
            <a:ext cx="409303" cy="148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6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suggested  </a:t>
            </a:r>
            <a:r>
              <a:rPr lang="en-US" dirty="0"/>
              <a:t>using mainly insulin for critically ill patients with diabetes mellitus infected with SARS-CoV-2. </a:t>
            </a:r>
            <a:r>
              <a:rPr lang="en-US" dirty="0">
                <a:solidFill>
                  <a:srgbClr val="FF0000"/>
                </a:solidFill>
              </a:rPr>
              <a:t>Optimal glucose control </a:t>
            </a:r>
            <a:r>
              <a:rPr lang="en-US" dirty="0"/>
              <a:t>using </a:t>
            </a:r>
            <a:r>
              <a:rPr lang="en-US" dirty="0">
                <a:solidFill>
                  <a:srgbClr val="FF0000"/>
                </a:solidFill>
              </a:rPr>
              <a:t>insulin</a:t>
            </a:r>
            <a:r>
              <a:rPr lang="en-US" dirty="0"/>
              <a:t> infusion statistically significantly </a:t>
            </a:r>
            <a:r>
              <a:rPr lang="en-US" dirty="0">
                <a:solidFill>
                  <a:srgbClr val="FF0000"/>
                </a:solidFill>
              </a:rPr>
              <a:t>reduced IL-6 and D-dimer </a:t>
            </a:r>
            <a:r>
              <a:rPr lang="en-US" dirty="0"/>
              <a:t>levels and improved severity in patients with COVID-19 with or without diabetes </a:t>
            </a:r>
            <a:r>
              <a:rPr lang="en-US" dirty="0" smtClean="0"/>
              <a:t>mellitus.</a:t>
            </a:r>
          </a:p>
          <a:p>
            <a:r>
              <a:rPr lang="en-US" dirty="0" smtClean="0"/>
              <a:t> </a:t>
            </a:r>
            <a:r>
              <a:rPr lang="en-US" dirty="0"/>
              <a:t>Metformin has shown anti-inflammatory actions in preclinical studies, and furthermore metformin treatment reduced the </a:t>
            </a:r>
            <a:r>
              <a:rPr lang="en-US" dirty="0" smtClean="0"/>
              <a:t>circulating </a:t>
            </a:r>
            <a:r>
              <a:rPr lang="en-US" dirty="0"/>
              <a:t>levels of inflammation biomarkers in people with </a:t>
            </a:r>
            <a:r>
              <a:rPr lang="en-US" dirty="0" smtClean="0"/>
              <a:t>T2D.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75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reports have described patients with newly diagnosed T1DM with </a:t>
            </a:r>
            <a:r>
              <a:rPr lang="en-US" dirty="0" smtClean="0"/>
              <a:t>ketoacidosis </a:t>
            </a:r>
            <a:r>
              <a:rPr lang="en-US" dirty="0"/>
              <a:t>occurring at the onset of COVID-19 </a:t>
            </a:r>
            <a:r>
              <a:rPr lang="en-US" dirty="0" smtClean="0"/>
              <a:t>, </a:t>
            </a:r>
            <a:r>
              <a:rPr lang="en-US" dirty="0"/>
              <a:t>and patients with newly diagnosed T1DM without </a:t>
            </a:r>
            <a:r>
              <a:rPr lang="en-US" dirty="0" smtClean="0"/>
              <a:t>ketoacidosis </a:t>
            </a:r>
            <a:r>
              <a:rPr lang="en-US" dirty="0"/>
              <a:t>in whom ketoacidosis occurred several weeks after apparent recovery from </a:t>
            </a:r>
            <a:r>
              <a:rPr lang="en-US" dirty="0" smtClean="0"/>
              <a:t>COVID-19.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76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84366"/>
          </a:xfrm>
        </p:spPr>
        <p:txBody>
          <a:bodyPr>
            <a:noAutofit/>
          </a:bodyPr>
          <a:lstStyle/>
          <a:p>
            <a:r>
              <a:rPr lang="en-US" sz="3200" b="1" dirty="0"/>
              <a:t>ISPAD</a:t>
            </a:r>
            <a:r>
              <a:rPr lang="en-US" sz="2400" dirty="0"/>
              <a:t> Clinical Practice Consensus Guideline: Diabetic ketoacidosis in the time of COVID-19 and resource-limited settings-role of subcutaneous insulin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50720"/>
            <a:ext cx="8596668" cy="4754879"/>
          </a:xfrm>
        </p:spPr>
        <p:txBody>
          <a:bodyPr/>
          <a:lstStyle/>
          <a:p>
            <a:r>
              <a:rPr lang="en-US" dirty="0" smtClean="0"/>
              <a:t>For mild to moderate DKA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suggested starting dose of SC rapid-acting insulin analog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lispro</a:t>
            </a:r>
            <a:r>
              <a:rPr lang="en-US" dirty="0">
                <a:solidFill>
                  <a:srgbClr val="FF0000"/>
                </a:solidFill>
              </a:rPr>
              <a:t> or </a:t>
            </a:r>
            <a:r>
              <a:rPr lang="en-US" dirty="0" err="1">
                <a:solidFill>
                  <a:srgbClr val="FF0000"/>
                </a:solidFill>
              </a:rPr>
              <a:t>aspart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/>
              <a:t>is 0.15 U/kg, 1 hour after commencement of IV fluid replacement. SC doses should be subsequently administered every 2 hours until resolution of DKA. The dose of SC insulin </a:t>
            </a:r>
            <a:r>
              <a:rPr lang="en-US" dirty="0" smtClean="0"/>
              <a:t>analog </a:t>
            </a:r>
            <a:r>
              <a:rPr lang="en-US" dirty="0"/>
              <a:t>can be reduced to 0.1 U/kg every 2 </a:t>
            </a:r>
            <a:r>
              <a:rPr lang="en-US" dirty="0" smtClean="0"/>
              <a:t>hours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BG should be monitored every 1 to 2 hours aiming to maintain the level at </a:t>
            </a:r>
            <a:r>
              <a:rPr lang="en-US" dirty="0" smtClean="0"/>
              <a:t>11 </a:t>
            </a:r>
            <a:r>
              <a:rPr lang="en-US" dirty="0" err="1"/>
              <a:t>mmol</a:t>
            </a:r>
            <a:r>
              <a:rPr lang="en-US" dirty="0"/>
              <a:t>/L (200 mg/</a:t>
            </a:r>
            <a:r>
              <a:rPr lang="en-US" dirty="0" err="1"/>
              <a:t>dL</a:t>
            </a:r>
            <a:r>
              <a:rPr lang="en-US" dirty="0"/>
              <a:t>) until DKA has resolved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SC insulin therapy may not be appropriate in severely dehydrated </a:t>
            </a:r>
            <a:r>
              <a:rPr lang="en-US" dirty="0" smtClean="0"/>
              <a:t>patients.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Evidence is limited for SC insulin as treatment of DKA in infants and very young children (</a:t>
            </a:r>
            <a:r>
              <a:rPr lang="en-US" dirty="0" smtClean="0"/>
              <a:t>age &lt; 2 </a:t>
            </a:r>
            <a:r>
              <a:rPr lang="en-US" dirty="0" err="1" smtClean="0"/>
              <a:t>yrs</a:t>
            </a:r>
            <a:r>
              <a:rPr lang="en-US" dirty="0" smtClean="0"/>
              <a:t> ), and hence is not recommended for this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03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1380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76251"/>
            <a:ext cx="8596668" cy="44651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SC administration of short-acting </a:t>
            </a:r>
            <a:r>
              <a:rPr lang="en-US" dirty="0">
                <a:solidFill>
                  <a:srgbClr val="FF0000"/>
                </a:solidFill>
              </a:rPr>
              <a:t>regular</a:t>
            </a:r>
            <a:r>
              <a:rPr lang="en-US" dirty="0"/>
              <a:t> insulin every 4 hours is a safe and effective alternative to IV insulin infusion in children with DKA and pH ≥7.1.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suggested starting dose is 0.13 to 0.17 U/kg/dose every 4 hours (0.8 to 1 U/kg/day given in divided doses), increased or decreased stepwise by 10% to 20% based on the BG prior to insulin injection. Dosing frequency may be increased to every 2 or 3 hours if </a:t>
            </a:r>
            <a:r>
              <a:rPr lang="en-US" dirty="0" smtClean="0"/>
              <a:t>acidosis </a:t>
            </a:r>
            <a:r>
              <a:rPr lang="en-US" dirty="0"/>
              <a:t>is not improving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SC </a:t>
            </a:r>
            <a:r>
              <a:rPr lang="en-US" dirty="0" err="1" smtClean="0"/>
              <a:t>rapidacting</a:t>
            </a:r>
            <a:r>
              <a:rPr lang="en-US" dirty="0" smtClean="0"/>
              <a:t> </a:t>
            </a:r>
            <a:r>
              <a:rPr lang="en-US" dirty="0"/>
              <a:t>insulin analogs are rapidly absorbed into the blood and plasma insulin concentrations reach peak values by </a:t>
            </a:r>
            <a:r>
              <a:rPr lang="en-US" dirty="0" smtClean="0"/>
              <a:t>60 </a:t>
            </a:r>
            <a:r>
              <a:rPr lang="en-US" dirty="0"/>
              <a:t>minutes of </a:t>
            </a:r>
            <a:r>
              <a:rPr lang="en-US" dirty="0" smtClean="0"/>
              <a:t>administration</a:t>
            </a:r>
            <a:r>
              <a:rPr lang="en-US" dirty="0"/>
              <a:t>. The glucose lowering effect reaches a maximum by </a:t>
            </a:r>
            <a:r>
              <a:rPr lang="en-US" dirty="0" smtClean="0"/>
              <a:t>90 </a:t>
            </a:r>
            <a:r>
              <a:rPr lang="en-US" dirty="0"/>
              <a:t>to 120 minutes after injection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IM insulin may be preferred over SC insulin if there is poor tissue perfusion and IV insulin is not an option.</a:t>
            </a:r>
          </a:p>
        </p:txBody>
      </p:sp>
    </p:spTree>
    <p:extLst>
      <p:ext uri="{BB962C8B-B14F-4D97-AF65-F5344CB8AC3E}">
        <p14:creationId xmlns:p14="http://schemas.microsoft.com/office/powerpoint/2010/main" val="85362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7977"/>
          </a:xfrm>
        </p:spPr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2709"/>
            <a:ext cx="8596668" cy="4508653"/>
          </a:xfrm>
        </p:spPr>
        <p:txBody>
          <a:bodyPr/>
          <a:lstStyle/>
          <a:p>
            <a:r>
              <a:rPr lang="en-US" dirty="0" smtClean="0"/>
              <a:t>A 16/5 </a:t>
            </a:r>
            <a:r>
              <a:rPr lang="en-US" dirty="0" err="1" smtClean="0"/>
              <a:t>yrs</a:t>
            </a:r>
            <a:r>
              <a:rPr lang="en-US" dirty="0" smtClean="0"/>
              <a:t> old boy admitted to hospital by loss of consciousness , acidotic respiration , </a:t>
            </a:r>
            <a:r>
              <a:rPr lang="en-US" dirty="0" err="1" smtClean="0"/>
              <a:t>miosis</a:t>
            </a:r>
            <a:r>
              <a:rPr lang="en-US" dirty="0" smtClean="0"/>
              <a:t> (Not responding to </a:t>
            </a:r>
            <a:r>
              <a:rPr lang="en-US" dirty="0" err="1" smtClean="0"/>
              <a:t>naloxan</a:t>
            </a:r>
            <a:r>
              <a:rPr lang="en-US" dirty="0" smtClean="0"/>
              <a:t>), polyuria , polydipsia</a:t>
            </a:r>
          </a:p>
          <a:p>
            <a:endParaRPr lang="en-US" dirty="0"/>
          </a:p>
          <a:p>
            <a:r>
              <a:rPr lang="en-US" dirty="0" smtClean="0"/>
              <a:t>CBC :NL</a:t>
            </a:r>
          </a:p>
          <a:p>
            <a:r>
              <a:rPr lang="en-US" dirty="0" smtClean="0"/>
              <a:t>HBA1C :12.2  , Anti GAD ab : </a:t>
            </a:r>
            <a:r>
              <a:rPr lang="en-US" dirty="0" err="1" smtClean="0"/>
              <a:t>posetive</a:t>
            </a:r>
            <a:endParaRPr lang="en-US" dirty="0" smtClean="0"/>
          </a:p>
          <a:p>
            <a:r>
              <a:rPr lang="en-US" dirty="0" smtClean="0"/>
              <a:t>BS : 645 </a:t>
            </a:r>
          </a:p>
          <a:p>
            <a:r>
              <a:rPr lang="en-US" dirty="0" smtClean="0"/>
              <a:t>LFT : NL </a:t>
            </a:r>
          </a:p>
          <a:p>
            <a:r>
              <a:rPr lang="en-US" dirty="0" smtClean="0"/>
              <a:t>TSH :0.3     FT4 : 0.5  ACTH : 18    Cortisol : 26  </a:t>
            </a:r>
          </a:p>
          <a:p>
            <a:r>
              <a:rPr lang="en-US" dirty="0" smtClean="0"/>
              <a:t>TG &amp; </a:t>
            </a:r>
            <a:r>
              <a:rPr lang="en-US" dirty="0" err="1" smtClean="0"/>
              <a:t>chol</a:t>
            </a:r>
            <a:r>
              <a:rPr lang="en-US" dirty="0" smtClean="0"/>
              <a:t> : NL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Urine ketone: negative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Covid</a:t>
            </a:r>
            <a:r>
              <a:rPr lang="en-US" dirty="0" smtClean="0">
                <a:solidFill>
                  <a:srgbClr val="FF0000"/>
                </a:solidFill>
              </a:rPr>
              <a:t> PCR : positive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5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SC insulin therapy may not be appropriate in youth with severe dehydration, when reduced tissue perfusion (</a:t>
            </a:r>
            <a:r>
              <a:rPr lang="en-US" dirty="0" smtClean="0"/>
              <a:t>capillary </a:t>
            </a:r>
            <a:r>
              <a:rPr lang="en-US" dirty="0"/>
              <a:t>refill time &gt;3 seconds) persists after fluid resuscitation, in young children (</a:t>
            </a:r>
            <a:r>
              <a:rPr lang="en-US" dirty="0" smtClean="0"/>
              <a:t>age &lt; 2 </a:t>
            </a:r>
            <a:r>
              <a:rPr lang="en-US" dirty="0" err="1" smtClean="0"/>
              <a:t>yrs</a:t>
            </a:r>
            <a:r>
              <a:rPr lang="en-US" dirty="0" smtClean="0"/>
              <a:t> ) and in children with comorbidity that warrant ICU admission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01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  <p:pic>
        <p:nvPicPr>
          <p:cNvPr id="4" name="Content Placeholder 3" descr="Tulip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88394" y="2160588"/>
            <a:ext cx="517524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1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122846"/>
              </p:ext>
            </p:extLst>
          </p:nvPr>
        </p:nvGraphicFramePr>
        <p:xfrm>
          <a:off x="-8" y="719666"/>
          <a:ext cx="11904624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4039">
                  <a:extLst>
                    <a:ext uri="{9D8B030D-6E8A-4147-A177-3AD203B41FA5}">
                      <a16:colId xmlns:a16="http://schemas.microsoft.com/office/drawing/2014/main" val="3959397477"/>
                    </a:ext>
                  </a:extLst>
                </a:gridCol>
                <a:gridCol w="744039">
                  <a:extLst>
                    <a:ext uri="{9D8B030D-6E8A-4147-A177-3AD203B41FA5}">
                      <a16:colId xmlns:a16="http://schemas.microsoft.com/office/drawing/2014/main" val="2879237296"/>
                    </a:ext>
                  </a:extLst>
                </a:gridCol>
                <a:gridCol w="744039">
                  <a:extLst>
                    <a:ext uri="{9D8B030D-6E8A-4147-A177-3AD203B41FA5}">
                      <a16:colId xmlns:a16="http://schemas.microsoft.com/office/drawing/2014/main" val="3862121230"/>
                    </a:ext>
                  </a:extLst>
                </a:gridCol>
                <a:gridCol w="744039">
                  <a:extLst>
                    <a:ext uri="{9D8B030D-6E8A-4147-A177-3AD203B41FA5}">
                      <a16:colId xmlns:a16="http://schemas.microsoft.com/office/drawing/2014/main" val="3481167266"/>
                    </a:ext>
                  </a:extLst>
                </a:gridCol>
                <a:gridCol w="744039">
                  <a:extLst>
                    <a:ext uri="{9D8B030D-6E8A-4147-A177-3AD203B41FA5}">
                      <a16:colId xmlns:a16="http://schemas.microsoft.com/office/drawing/2014/main" val="185415343"/>
                    </a:ext>
                  </a:extLst>
                </a:gridCol>
                <a:gridCol w="744039">
                  <a:extLst>
                    <a:ext uri="{9D8B030D-6E8A-4147-A177-3AD203B41FA5}">
                      <a16:colId xmlns:a16="http://schemas.microsoft.com/office/drawing/2014/main" val="680304814"/>
                    </a:ext>
                  </a:extLst>
                </a:gridCol>
                <a:gridCol w="744039">
                  <a:extLst>
                    <a:ext uri="{9D8B030D-6E8A-4147-A177-3AD203B41FA5}">
                      <a16:colId xmlns:a16="http://schemas.microsoft.com/office/drawing/2014/main" val="3074799751"/>
                    </a:ext>
                  </a:extLst>
                </a:gridCol>
                <a:gridCol w="744039">
                  <a:extLst>
                    <a:ext uri="{9D8B030D-6E8A-4147-A177-3AD203B41FA5}">
                      <a16:colId xmlns:a16="http://schemas.microsoft.com/office/drawing/2014/main" val="2191302298"/>
                    </a:ext>
                  </a:extLst>
                </a:gridCol>
                <a:gridCol w="744039">
                  <a:extLst>
                    <a:ext uri="{9D8B030D-6E8A-4147-A177-3AD203B41FA5}">
                      <a16:colId xmlns:a16="http://schemas.microsoft.com/office/drawing/2014/main" val="2453352437"/>
                    </a:ext>
                  </a:extLst>
                </a:gridCol>
                <a:gridCol w="744039">
                  <a:extLst>
                    <a:ext uri="{9D8B030D-6E8A-4147-A177-3AD203B41FA5}">
                      <a16:colId xmlns:a16="http://schemas.microsoft.com/office/drawing/2014/main" val="3424061698"/>
                    </a:ext>
                  </a:extLst>
                </a:gridCol>
                <a:gridCol w="744039">
                  <a:extLst>
                    <a:ext uri="{9D8B030D-6E8A-4147-A177-3AD203B41FA5}">
                      <a16:colId xmlns:a16="http://schemas.microsoft.com/office/drawing/2014/main" val="3519781613"/>
                    </a:ext>
                  </a:extLst>
                </a:gridCol>
                <a:gridCol w="744039">
                  <a:extLst>
                    <a:ext uri="{9D8B030D-6E8A-4147-A177-3AD203B41FA5}">
                      <a16:colId xmlns:a16="http://schemas.microsoft.com/office/drawing/2014/main" val="1066678491"/>
                    </a:ext>
                  </a:extLst>
                </a:gridCol>
                <a:gridCol w="744039">
                  <a:extLst>
                    <a:ext uri="{9D8B030D-6E8A-4147-A177-3AD203B41FA5}">
                      <a16:colId xmlns:a16="http://schemas.microsoft.com/office/drawing/2014/main" val="1075231908"/>
                    </a:ext>
                  </a:extLst>
                </a:gridCol>
                <a:gridCol w="744039">
                  <a:extLst>
                    <a:ext uri="{9D8B030D-6E8A-4147-A177-3AD203B41FA5}">
                      <a16:colId xmlns:a16="http://schemas.microsoft.com/office/drawing/2014/main" val="3301967631"/>
                    </a:ext>
                  </a:extLst>
                </a:gridCol>
                <a:gridCol w="744039">
                  <a:extLst>
                    <a:ext uri="{9D8B030D-6E8A-4147-A177-3AD203B41FA5}">
                      <a16:colId xmlns:a16="http://schemas.microsoft.com/office/drawing/2014/main" val="4016257342"/>
                    </a:ext>
                  </a:extLst>
                </a:gridCol>
                <a:gridCol w="744039">
                  <a:extLst>
                    <a:ext uri="{9D8B030D-6E8A-4147-A177-3AD203B41FA5}">
                      <a16:colId xmlns:a16="http://schemas.microsoft.com/office/drawing/2014/main" val="3014834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975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488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HCO3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342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846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146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40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340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05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204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458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84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3993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45623"/>
            <a:ext cx="8596668" cy="4595739"/>
          </a:xfrm>
        </p:spPr>
        <p:txBody>
          <a:bodyPr/>
          <a:lstStyle/>
          <a:p>
            <a:r>
              <a:rPr lang="en-US" dirty="0" smtClean="0"/>
              <a:t>In his admission , follow up echocardiography showed  coronary ectasia( LAD ) </a:t>
            </a:r>
          </a:p>
          <a:p>
            <a:r>
              <a:rPr lang="en-US" dirty="0" smtClean="0"/>
              <a:t>D dimer      Troponin        CPK           Ferritin  </a:t>
            </a:r>
          </a:p>
          <a:p>
            <a:r>
              <a:rPr lang="en-US" dirty="0" smtClean="0"/>
              <a:t>Patient treated with IVIG and corticosteroid(MISC )</a:t>
            </a:r>
          </a:p>
          <a:p>
            <a:endParaRPr lang="en-US" dirty="0"/>
          </a:p>
          <a:p>
            <a:r>
              <a:rPr lang="en-US" dirty="0" smtClean="0"/>
              <a:t>Paresthesia of left  lower limb                  L3 – L4 </a:t>
            </a:r>
            <a:r>
              <a:rPr lang="en-US" dirty="0" err="1" smtClean="0"/>
              <a:t>discopathy</a:t>
            </a:r>
            <a:r>
              <a:rPr lang="en-US" dirty="0" smtClean="0"/>
              <a:t> with pressure </a:t>
            </a:r>
            <a:r>
              <a:rPr lang="en-US" smtClean="0"/>
              <a:t>effect </a:t>
            </a:r>
            <a:r>
              <a:rPr lang="en-US" smtClean="0"/>
              <a:t>on nerve root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Up Arrow 3"/>
          <p:cNvSpPr/>
          <p:nvPr/>
        </p:nvSpPr>
        <p:spPr>
          <a:xfrm>
            <a:off x="1959428" y="1785257"/>
            <a:ext cx="156755" cy="4876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3398277" y="1785257"/>
            <a:ext cx="156755" cy="4876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4438951" y="1785257"/>
            <a:ext cx="156755" cy="4876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5915054" y="1785257"/>
            <a:ext cx="156755" cy="4876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369282" y="3100253"/>
            <a:ext cx="978408" cy="3483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6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21920"/>
            <a:ext cx="8596668" cy="661851"/>
          </a:xfrm>
        </p:spPr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70560"/>
            <a:ext cx="8596668" cy="607858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13 </a:t>
            </a:r>
            <a:r>
              <a:rPr lang="en-US" dirty="0" err="1" smtClean="0"/>
              <a:t>yrs</a:t>
            </a:r>
            <a:r>
              <a:rPr lang="en-US" dirty="0" smtClean="0"/>
              <a:t> old girl admitted to hospital by recurrent vomiting , GI bleeding , </a:t>
            </a:r>
            <a:r>
              <a:rPr lang="en-US" dirty="0"/>
              <a:t>loss of consciousness </a:t>
            </a:r>
            <a:r>
              <a:rPr lang="en-US" dirty="0" smtClean="0"/>
              <a:t>, sudden loss of vision , polyuria , polydipsia , weight loss , </a:t>
            </a:r>
            <a:r>
              <a:rPr lang="en-US" dirty="0" err="1" smtClean="0"/>
              <a:t>Covid</a:t>
            </a:r>
            <a:r>
              <a:rPr lang="en-US" dirty="0" smtClean="0"/>
              <a:t> case index +</a:t>
            </a:r>
          </a:p>
          <a:p>
            <a:r>
              <a:rPr lang="en-US" dirty="0" smtClean="0"/>
              <a:t>Severe dehydration</a:t>
            </a:r>
          </a:p>
          <a:p>
            <a:endParaRPr lang="en-US" dirty="0"/>
          </a:p>
          <a:p>
            <a:r>
              <a:rPr lang="en-US" dirty="0" smtClean="0"/>
              <a:t>First GCS : 9-10 </a:t>
            </a:r>
          </a:p>
          <a:p>
            <a:r>
              <a:rPr lang="en-US" dirty="0" smtClean="0"/>
              <a:t>WBC:25.9(N 71% , L 12% )   HB : 13.3  PLT : 319000</a:t>
            </a:r>
          </a:p>
          <a:p>
            <a:r>
              <a:rPr lang="en-US" dirty="0" smtClean="0"/>
              <a:t>VBG : PH : 6.8  ,  HCO3 : 2.2    ,   PCO2 : 8</a:t>
            </a:r>
          </a:p>
          <a:p>
            <a:r>
              <a:rPr lang="en-US" dirty="0" smtClean="0"/>
              <a:t>BS : 910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Urine ketone: NEG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Covid</a:t>
            </a:r>
            <a:r>
              <a:rPr lang="en-US" dirty="0" smtClean="0">
                <a:solidFill>
                  <a:srgbClr val="FF0000"/>
                </a:solidFill>
              </a:rPr>
              <a:t> PCR : NEG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TSH : 1.7  , FT4 : 1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Vit</a:t>
            </a:r>
            <a:r>
              <a:rPr lang="en-US" dirty="0" smtClean="0">
                <a:solidFill>
                  <a:schemeClr val="tx1"/>
                </a:solidFill>
              </a:rPr>
              <a:t> D : 3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HBA1C : 15.4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PT : 17.5 , INR : 1.3 , PTT : 30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Lactate : 68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77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677" y="609600"/>
            <a:ext cx="4614017" cy="6152024"/>
          </a:xfrm>
        </p:spPr>
      </p:pic>
    </p:spTree>
    <p:extLst>
      <p:ext uri="{BB962C8B-B14F-4D97-AF65-F5344CB8AC3E}">
        <p14:creationId xmlns:p14="http://schemas.microsoft.com/office/powerpoint/2010/main" val="126947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874059"/>
            <a:ext cx="4300402" cy="573387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05" y="993587"/>
            <a:ext cx="4257115" cy="567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8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609599"/>
            <a:ext cx="4365313" cy="58204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77" y="609599"/>
            <a:ext cx="4379260" cy="583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1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768</TotalTime>
  <Words>1584</Words>
  <Application>Microsoft Office PowerPoint</Application>
  <PresentationFormat>Widescreen</PresentationFormat>
  <Paragraphs>254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Tahoma</vt:lpstr>
      <vt:lpstr>Trebuchet MS</vt:lpstr>
      <vt:lpstr>Wingdings</vt:lpstr>
      <vt:lpstr>Wingdings 3</vt:lpstr>
      <vt:lpstr>Facet</vt:lpstr>
      <vt:lpstr>Diabetes &amp; Covid19</vt:lpstr>
      <vt:lpstr>Case presentation</vt:lpstr>
      <vt:lpstr>Case 1</vt:lpstr>
      <vt:lpstr>PowerPoint Presentation</vt:lpstr>
      <vt:lpstr>PowerPoint Presentation</vt:lpstr>
      <vt:lpstr>Case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3</vt:lpstr>
      <vt:lpstr>PowerPoint Presentation</vt:lpstr>
      <vt:lpstr>PowerPoint Presentation</vt:lpstr>
      <vt:lpstr> COVID-19 and Pre-existing Diabetes</vt:lpstr>
      <vt:lpstr>Pathogenesis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Drugs:</vt:lpstr>
      <vt:lpstr>PowerPoint Presentation</vt:lpstr>
      <vt:lpstr>PowerPoint Presentation</vt:lpstr>
      <vt:lpstr>ISPAD Clinical Practice Consensus Guideline: Diabetic ketoacidosis in the time of COVID-19 and resource-limited settings-role of subcutaneous insulin</vt:lpstr>
      <vt:lpstr>PowerPoint Presentation</vt:lpstr>
      <vt:lpstr>PowerPoint Presentation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&amp; Covid19</dc:title>
  <dc:creator>vcc</dc:creator>
  <cp:lastModifiedBy>vcc</cp:lastModifiedBy>
  <cp:revision>39</cp:revision>
  <dcterms:created xsi:type="dcterms:W3CDTF">2021-11-27T13:08:23Z</dcterms:created>
  <dcterms:modified xsi:type="dcterms:W3CDTF">2021-11-30T16:53:04Z</dcterms:modified>
</cp:coreProperties>
</file>